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</p:sldMasterIdLst>
  <p:notesMasterIdLst>
    <p:notesMasterId r:id="rId28"/>
  </p:notesMasterIdLst>
  <p:sldIdLst>
    <p:sldId id="448" r:id="rId4"/>
    <p:sldId id="533" r:id="rId5"/>
    <p:sldId id="626" r:id="rId6"/>
    <p:sldId id="486" r:id="rId7"/>
    <p:sldId id="487" r:id="rId8"/>
    <p:sldId id="488" r:id="rId9"/>
    <p:sldId id="539" r:id="rId10"/>
    <p:sldId id="540" r:id="rId11"/>
    <p:sldId id="541" r:id="rId12"/>
    <p:sldId id="595" r:id="rId13"/>
    <p:sldId id="495" r:id="rId14"/>
    <p:sldId id="544" r:id="rId15"/>
    <p:sldId id="545" r:id="rId16"/>
    <p:sldId id="546" r:id="rId17"/>
    <p:sldId id="547" r:id="rId18"/>
    <p:sldId id="548" r:id="rId19"/>
    <p:sldId id="549" r:id="rId20"/>
    <p:sldId id="550" r:id="rId21"/>
    <p:sldId id="551" r:id="rId22"/>
    <p:sldId id="552" r:id="rId23"/>
    <p:sldId id="524" r:id="rId24"/>
    <p:sldId id="526" r:id="rId25"/>
    <p:sldId id="527" r:id="rId26"/>
    <p:sldId id="528" r:id="rId27"/>
  </p:sldIdLst>
  <p:sldSz cx="9144000" cy="6858000" type="screen4x3"/>
  <p:notesSz cx="6858000" cy="9144000"/>
  <p:embeddedFontLst>
    <p:embeddedFont>
      <p:font typeface="Calibri" pitchFamily="34" charset="0"/>
      <p:regular r:id="rId29"/>
      <p:bold r:id="rId30"/>
      <p:italic r:id="rId31"/>
      <p:boldItalic r:id="rId32"/>
    </p:embeddedFont>
    <p:embeddedFont>
      <p:font typeface="Georgia" pitchFamily="18" charset="0"/>
      <p:regular r:id="rId33"/>
      <p:bold r:id="rId34"/>
      <p:italic r:id="rId35"/>
      <p:boldItalic r:id="rId36"/>
    </p:embeddedFont>
    <p:embeddedFont>
      <p:font typeface="Gulim" pitchFamily="34" charset="-127"/>
      <p:regular r:id="rId37"/>
    </p:embeddedFont>
    <p:embeddedFont>
      <p:font typeface="华文彩云" pitchFamily="2" charset="-122"/>
      <p:regular r:id="rId38"/>
    </p:embeddedFont>
    <p:embeddedFont>
      <p:font typeface="Bodoni MT Condensed" pitchFamily="18" charset="0"/>
      <p:regular r:id="rId39"/>
      <p:bold r:id="rId40"/>
      <p:italic r:id="rId41"/>
      <p:boldItalic r:id="rId42"/>
    </p:embeddedFont>
    <p:embeddedFont>
      <p:font typeface="Helvetica" pitchFamily="34" charset="0"/>
      <p:regular r:id="rId43"/>
      <p:bold r:id="rId44"/>
      <p:italic r:id="rId45"/>
      <p:boldItalic r:id="rId46"/>
    </p:embeddedFont>
    <p:embeddedFont>
      <p:font typeface="楷体_GB2312" charset="-122"/>
      <p:regular r:id="rId47"/>
    </p:embeddedFont>
    <p:embeddedFont>
      <p:font typeface="华文楷体" pitchFamily="2" charset="-122"/>
      <p:regular r:id="rId48"/>
    </p:embeddedFont>
    <p:embeddedFont>
      <p:font typeface="华文行楷" pitchFamily="2" charset="-122"/>
      <p:regular r:id="rId49"/>
    </p:embeddedFont>
    <p:embeddedFont>
      <p:font typeface="PMingLiU" pitchFamily="18" charset="-120"/>
      <p:regular r:id="rId50"/>
    </p:embeddedFont>
    <p:embeddedFont>
      <p:font typeface="华文新魏" pitchFamily="2" charset="-122"/>
      <p:regular r:id="rId51"/>
    </p:embeddedFont>
    <p:embeddedFont>
      <p:font typeface="楷体" pitchFamily="49" charset="-122"/>
      <p:regular r:id="rId52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09500"/>
    <a:srgbClr val="A9496B"/>
    <a:srgbClr val="C0504D"/>
    <a:srgbClr val="FF9999"/>
    <a:srgbClr val="FF9900"/>
    <a:srgbClr val="336600"/>
    <a:srgbClr val="FF6600"/>
  </p:clrMru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58" autoAdjust="0"/>
    <p:restoredTop sz="77007" autoAdjust="0"/>
  </p:normalViewPr>
  <p:slideViewPr>
    <p:cSldViewPr snapToObjects="1">
      <p:cViewPr varScale="1">
        <p:scale>
          <a:sx n="87" d="100"/>
          <a:sy n="87" d="100"/>
        </p:scale>
        <p:origin x="-1445" y="-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734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23.fntdata"/><Relationship Id="rId3" Type="http://schemas.openxmlformats.org/officeDocument/2006/relationships/slideMaster" Target="slideMasters/slideMaster3.xml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B8C7305-614D-41B2-AEB3-D81AD49118D8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99CEA6A-660D-40B2-8791-6C847168B6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161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162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7D587E9-DF13-4301-9BEB-1565CC87411D}" type="slidenum">
              <a:rPr lang="zh-CN" altLang="en-US" sz="1200">
                <a:latin typeface="Calibri" pitchFamily="34" charset="0"/>
              </a:rPr>
              <a:pPr algn="r"/>
              <a:t>1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95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950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A33A255-67F3-4711-A364-C082F84E7B7A}" type="slidenum">
              <a:rPr lang="zh-CN" altLang="en-US" sz="1200">
                <a:latin typeface="Calibri" pitchFamily="34" charset="0"/>
              </a:rPr>
              <a:pPr algn="r"/>
              <a:t>18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0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0532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9E494D80-73D7-4972-9506-E08581B18CC5}" type="slidenum">
              <a:rPr lang="zh-CN" altLang="en-US" sz="1200">
                <a:latin typeface="Calibri" pitchFamily="34" charset="0"/>
              </a:rPr>
              <a:pPr algn="r"/>
              <a:t>19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0532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3091058-5849-4305-BB77-EBC4D4104685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2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1556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7F64B63-EBCE-419F-B46B-BD5759CFB273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0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2580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E235BF1-6951-4053-B68F-A897320B2082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46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3604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A528A3-1194-4035-854C-542E911ECFC2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233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1316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E50D538-0D4C-4781-B6AB-EA147D9AF37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altLang="zh-CN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3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438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5DD059B-830A-47C0-B343-38B8F5F4DBC4}" type="slidenum">
              <a:rPr lang="zh-CN" altLang="en-US" sz="1200">
                <a:latin typeface="Calibri" pitchFamily="34" charset="0"/>
              </a:rPr>
              <a:pPr algn="r"/>
              <a:t>3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6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2340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793F102-ADFF-419D-886E-3CB5B65441C0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altLang="zh-CN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3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438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5DD059B-830A-47C0-B343-38B8F5F4DBC4}" type="slidenum">
              <a:rPr lang="zh-CN" altLang="en-US" sz="1200">
                <a:latin typeface="Calibri" pitchFamily="34" charset="0"/>
              </a:rPr>
              <a:pPr algn="r"/>
              <a:t>11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541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5412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465F9AE-A99E-48F6-A4E5-B95129F3A6D5}" type="slidenum">
              <a:rPr lang="zh-CN" altLang="en-US" sz="1200">
                <a:latin typeface="Calibri" pitchFamily="34" charset="0"/>
              </a:rPr>
              <a:pPr algn="r"/>
              <a:t>12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643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FF029AD-22D1-4CC3-9B9E-08E1D9C1A1F1}" type="slidenum">
              <a:rPr lang="zh-CN" altLang="en-US" sz="1200">
                <a:latin typeface="Calibri" pitchFamily="34" charset="0"/>
              </a:rPr>
              <a:pPr algn="r"/>
              <a:t>13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745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746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CA81C5A5-CEC5-491A-B6A0-F75FCAB58B70}" type="slidenum">
              <a:rPr lang="zh-CN" altLang="en-US" sz="1200">
                <a:latin typeface="Calibri" pitchFamily="34" charset="0"/>
              </a:rPr>
              <a:pPr algn="r"/>
              <a:t>15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84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8484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642A806-D8A9-4F39-977B-6ACB63DDC659}" type="slidenum">
              <a:rPr lang="zh-CN" altLang="en-US" sz="1200">
                <a:latin typeface="Calibri" pitchFamily="34" charset="0"/>
              </a:rPr>
              <a:pPr algn="r"/>
              <a:t>16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3D3D7-4FFC-4E25-B842-C54DD8464BFB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8B878-878C-4785-A47D-51C051D525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A22035-8271-449E-9B87-302CA4B91595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D3636-FDD5-44EF-BFBE-08AF4E587E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C6039-B5F3-4A2B-AE59-72D880DDD520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5F9A9-C47F-404F-9998-0C9A3D66341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84AB00-7D9E-44C9-9D18-1D6DE3678625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31BA2D-84B1-411D-8880-3B176B80543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D23827-2574-495A-A955-75354D15AF00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F667CF-871A-4373-80FA-A89273CE70F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45BCF6-FEF7-465A-9397-C9C26DF5712B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422D0E-A169-4CBF-80D3-939A670AA2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6AEDFB-7BA2-4286-9824-5A17779943C4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1833D2-A970-4AAE-99DB-8E68676C3A4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84E69-B901-4933-8F81-CFA596B3AFC0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95B5FE-0F02-451A-9EEF-993D7C910B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24CF26-001B-4C51-AAF3-9C7E06DB0DF6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C981A3-8051-42A6-B7F7-1962AF9D5A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A1D243-46BC-4999-B88A-47E94FDEB5D8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0367DF-3728-454F-95CE-47412D234D8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22394-F19C-4A97-BF6E-5281B3330E6D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8B499-2814-4908-B5EB-A5B6676C7A8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315008-0BA2-4ABA-A2E0-77898E7EAC96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07B31D-D2D7-45B5-80F8-5C5F841BF93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3AF4B2-1E67-4895-8F5A-E6776B85B157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DEB0E-F747-4163-AA76-529B0807B6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AF060E-E530-482D-A110-8DE378BB68FA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3E08CF-BA25-4E7A-90DA-9D7B6194999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CC6D80-BA85-4E80-9650-9058510AEF5F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DA5D5F-A666-4486-BBD8-CBB7A7606C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76A0C1-04C8-4035-9BBF-C8CC1A0ACBC7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634B0-1542-44D9-A0A9-A5F513950F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07B876-DCA9-4808-83B3-6AA18DB01E20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2E5F3-2287-43AC-9A67-5BC17646ABD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ACAB39-8DCA-4F8A-9E41-FEDF7CFF2A8C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5AC0EC-8433-4B43-9B2F-368B5FFB8B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0CE392-9A6B-420E-9477-A1C2E2F81F49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70DE7B-760F-42B5-8D5B-9839936E4B3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A7089-6FC5-43BB-B147-12B33129F9FF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CB7160-2CC6-4E45-B561-E2830859B14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BF35C-024E-4B91-9448-31921D5ACEED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4FFD30-AABD-4BAF-9227-0355839F9DA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72591B-9DB1-4DC6-A130-E385E64C4E11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8DF48-B6AD-47C7-A791-1DD822BCDE9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5F14DF-07ED-4BE9-92C0-9E77438D714D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DE582F-7CCD-4285-B33B-EDE69C7665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6174D7-9495-4CED-93A1-0A4C9F26FB54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F775AC-37E5-4A0F-948E-25459B1A787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5B6D01-1CE3-48B8-A741-059558A09295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FE60C1-A234-40F9-AACF-4D75FA82E3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0BC37B-5BCD-418A-8F87-60AC14005303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FB4D96-AC6D-42E3-AA7F-95C2D55AE5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BD5BA1-7A1B-481F-947A-16A72B371E78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D15CBE-A6D4-4262-BB00-E9EFBC9D07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12E53A-AFDF-440C-8F07-71B089CE0BC6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667D46-AF2F-4506-84F6-5600B6A76F0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00D842-C5CB-45B0-ACE4-8512CCE99554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82D0E-95C8-4EA2-AED5-0D058081BF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D84DB7-C097-4175-828F-EA5673F306B7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FD1F10-3859-449F-B772-7B0AF448D2A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0F6D95-7A0F-4738-A16E-0D6CE0288D73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FA18E-6B0F-48BC-88BC-75F5780407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C413D-C747-4DFB-ACFE-24D73CA6F247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95AC64-E4A7-44C9-AC0D-FE1C0CCAAA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45F8F5-EA6C-46F3-BA62-8B2C454278CE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BC587C-64E8-431C-A761-A9E810D73F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08B0713-D8CE-4427-A25A-3E1D6C5D457F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D22813C-3599-44CE-9114-6F4CE0222B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61259A3-9B78-4441-92A1-08884978D903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43D8DEA-C5B4-42F8-9354-8594A1D634F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409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77FB7D8-1313-4A34-BFA3-849D2F5BBE8A}" type="datetimeFigureOut">
              <a:rPr lang="zh-CN" altLang="en-US"/>
              <a:pPr>
                <a:defRPr/>
              </a:pPr>
              <a:t>2018/5/31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A4C4805-2591-4941-9FA6-DE4AF5252C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8.jpeg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16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2" name="Rectangle 10"/>
            <p:cNvSpPr/>
            <p:nvPr/>
          </p:nvSpPr>
          <p:spPr>
            <a:xfrm>
              <a:off x="0" y="6318250"/>
              <a:ext cx="9144000" cy="539750"/>
            </a:xfrm>
            <a:prstGeom prst="rect">
              <a:avLst/>
            </a:prstGeom>
            <a:solidFill>
              <a:srgbClr val="99CC00">
                <a:alpha val="84706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Rectangle 27"/>
            <p:cNvSpPr/>
            <p:nvPr/>
          </p:nvSpPr>
          <p:spPr>
            <a:xfrm>
              <a:off x="0" y="0"/>
              <a:ext cx="9144000" cy="99059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rgbClr val="FFFFFF"/>
                </a:gs>
              </a:gsLst>
              <a:lin ang="16200000" scaled="0"/>
              <a:tileRect/>
            </a:gradFill>
            <a:effectLst>
              <a:glow>
                <a:schemeClr val="tx1">
                  <a:lumMod val="50000"/>
                  <a:lumOff val="50000"/>
                </a:schemeClr>
              </a:glow>
              <a:outerShdw dist="23000" dir="5400000" sx="0" sy="0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pic>
          <p:nvPicPr>
            <p:cNvPr id="5128" name="图片 4" descr="新视野大学ppt首页标题字-02.png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34925"/>
              <a:ext cx="9144000" cy="1587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Rectangle 5"/>
            <p:cNvSpPr/>
            <p:nvPr/>
          </p:nvSpPr>
          <p:spPr>
            <a:xfrm>
              <a:off x="4932363" y="128588"/>
              <a:ext cx="1371600" cy="7080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000" b="1" i="1" dirty="0">
                  <a:solidFill>
                    <a:srgbClr val="0B856D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方正大黑简体"/>
                  <a:ea typeface="方正大黑简体"/>
                  <a:cs typeface="方正大黑简体"/>
                </a:rPr>
                <a:t>4</a:t>
              </a:r>
            </a:p>
          </p:txBody>
        </p:sp>
        <p:grpSp>
          <p:nvGrpSpPr>
            <p:cNvPr id="5133" name="组合 14"/>
            <p:cNvGrpSpPr>
              <a:grpSpLocks/>
            </p:cNvGrpSpPr>
            <p:nvPr/>
          </p:nvGrpSpPr>
          <p:grpSpPr bwMode="auto">
            <a:xfrm>
              <a:off x="1943100" y="1412875"/>
              <a:ext cx="4186014" cy="2674799"/>
              <a:chOff x="3836683" y="195242"/>
              <a:chExt cx="4455337" cy="3886565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5342141" y="195242"/>
                <a:ext cx="1429194" cy="189359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6862826" y="2165358"/>
                <a:ext cx="1429194" cy="1893590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3836683" y="2188217"/>
                <a:ext cx="1429194" cy="1893590"/>
              </a:xfrm>
              <a:prstGeom prst="rect">
                <a:avLst/>
              </a:prstGeom>
              <a:solidFill>
                <a:srgbClr val="9966FF"/>
              </a:solidFill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27" name="Text Box 14"/>
            <p:cNvSpPr txBox="1">
              <a:spLocks noChangeArrowheads="1"/>
            </p:cNvSpPr>
            <p:nvPr/>
          </p:nvSpPr>
          <p:spPr bwMode="auto">
            <a:xfrm>
              <a:off x="677863" y="4918075"/>
              <a:ext cx="757237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sx="1000" sy="1000" algn="ctr" rotWithShape="0">
                <a:schemeClr val="tx2"/>
              </a:outerShdw>
            </a:effectLst>
          </p:spPr>
          <p:txBody>
            <a:bodyPr>
              <a:spAutoFit/>
            </a:bodyPr>
            <a:lstStyle/>
            <a:p>
              <a:pPr algn="ctr" fontAlgn="auto" latinLnBrk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sz="3200" b="1" dirty="0">
                  <a:solidFill>
                    <a:schemeClr val="accent3">
                      <a:lumMod val="50000"/>
                    </a:schemeClr>
                  </a:solidFill>
                  <a:latin typeface="Georgia" pitchFamily="18" charset="0"/>
                  <a:ea typeface="Gulim" pitchFamily="34" charset="-127"/>
                </a:rPr>
                <a:t>The weight men carry</a:t>
              </a:r>
              <a:endParaRPr lang="zh-CN" altLang="en-US" sz="3200" b="1" dirty="0">
                <a:solidFill>
                  <a:schemeClr val="accent3">
                    <a:lumMod val="50000"/>
                  </a:schemeClr>
                </a:solidFill>
                <a:latin typeface="Georgia" pitchFamily="18" charset="0"/>
                <a:ea typeface="Gulim" pitchFamily="34" charset="-127"/>
              </a:endParaRPr>
            </a:p>
          </p:txBody>
        </p:sp>
        <p:sp>
          <p:nvSpPr>
            <p:cNvPr id="28" name="Text Box 15"/>
            <p:cNvSpPr txBox="1">
              <a:spLocks noChangeArrowheads="1"/>
            </p:cNvSpPr>
            <p:nvPr/>
          </p:nvSpPr>
          <p:spPr bwMode="auto">
            <a:xfrm>
              <a:off x="1322388" y="4292600"/>
              <a:ext cx="6499225" cy="6461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>
              <a:spAutoFit/>
            </a:bodyPr>
            <a:lstStyle/>
            <a:p>
              <a:pPr algn="ctr" fontAlgn="auto" latinLnBrk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kumimoji="1" lang="en-US" altLang="zh-CN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华文彩云" pitchFamily="2" charset="-122"/>
                </a:rPr>
                <a:t>Unit 6 Section A</a:t>
              </a:r>
            </a:p>
          </p:txBody>
        </p:sp>
      </p:grpSp>
      <p:sp>
        <p:nvSpPr>
          <p:cNvPr id="5123" name="TextBox 45"/>
          <p:cNvSpPr txBox="1">
            <a:spLocks noChangeArrowheads="1"/>
          </p:cNvSpPr>
          <p:nvPr/>
        </p:nvSpPr>
        <p:spPr bwMode="auto">
          <a:xfrm>
            <a:off x="179388" y="6318250"/>
            <a:ext cx="10072687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Bodoni MT Condensed" pitchFamily="18" charset="0"/>
                <a:ea typeface="HY견명조"/>
                <a:cs typeface="Times New Roman" pitchFamily="18" charset="0"/>
              </a:rPr>
              <a:t>FOREIGN </a:t>
            </a:r>
            <a:r>
              <a:rPr lang="en-US" altLang="zh-CN" sz="1400" b="1" dirty="0">
                <a:solidFill>
                  <a:schemeClr val="bg1"/>
                </a:solidFill>
                <a:latin typeface="Bodoni MT Condensed" pitchFamily="18" charset="0"/>
                <a:ea typeface="HY견명조"/>
                <a:cs typeface="Times New Roman" pitchFamily="18" charset="0"/>
              </a:rPr>
              <a:t>LANGUAGE TEACHING AND RESEARCH PRESS      </a:t>
            </a:r>
          </a:p>
          <a:p>
            <a:r>
              <a:rPr lang="en-US" altLang="zh-CN" sz="1400" b="1" dirty="0">
                <a:solidFill>
                  <a:schemeClr val="bg1"/>
                </a:solidFill>
                <a:latin typeface="Bodoni MT Condensed" pitchFamily="18" charset="0"/>
                <a:ea typeface="HY견명조"/>
                <a:cs typeface="Times New Roman" pitchFamily="18" charset="0"/>
              </a:rPr>
              <a:t>AIR FORCE ENGINEERING </a:t>
            </a:r>
            <a:r>
              <a:rPr lang="en-US" altLang="zh-CN" sz="1400" b="1" dirty="0" smtClean="0">
                <a:solidFill>
                  <a:schemeClr val="bg1"/>
                </a:solidFill>
                <a:latin typeface="Bodoni MT Condensed" pitchFamily="18" charset="0"/>
                <a:ea typeface="HY견명조"/>
                <a:cs typeface="Times New Roman" pitchFamily="18" charset="0"/>
              </a:rPr>
              <a:t>UNIVERSITY</a:t>
            </a:r>
            <a:endParaRPr lang="zh-CN" altLang="en-US" sz="1400" b="1" dirty="0">
              <a:solidFill>
                <a:schemeClr val="bg1"/>
              </a:solidFill>
              <a:latin typeface="Bodoni MT Condensed" pitchFamily="18" charset="0"/>
              <a:ea typeface="HY견명조"/>
              <a:cs typeface="Times New Roman" pitchFamily="18" charset="0"/>
            </a:endParaRPr>
          </a:p>
        </p:txBody>
      </p:sp>
      <p:pic>
        <p:nvPicPr>
          <p:cNvPr id="18" name="Picture 19" descr="D:\图片\新视野读写4\买图\U6\新标准大学英语（第三版）读写教程4 81773053.jpg"/>
          <p:cNvPicPr>
            <a:picLocks noChangeAspect="1" noChangeArrowheads="1"/>
          </p:cNvPicPr>
          <p:nvPr/>
        </p:nvPicPr>
        <p:blipFill>
          <a:blip r:embed="rId4" cstate="print"/>
          <a:srcRect t="17258" b="5676"/>
          <a:stretch>
            <a:fillRect/>
          </a:stretch>
        </p:blipFill>
        <p:spPr bwMode="auto">
          <a:xfrm>
            <a:off x="544108" y="2817813"/>
            <a:ext cx="1359305" cy="130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7" name="Picture 3" descr="D:\图片\新视野读写4\买图\U6\新标准大学英语（第三版）读写教程4 165793283.jpg"/>
          <p:cNvPicPr>
            <a:picLocks noChangeAspect="1" noChangeArrowheads="1"/>
          </p:cNvPicPr>
          <p:nvPr/>
        </p:nvPicPr>
        <p:blipFill>
          <a:blip r:embed="rId5" cstate="print"/>
          <a:srcRect l="6550" r="15234"/>
          <a:stretch>
            <a:fillRect/>
          </a:stretch>
        </p:blipFill>
        <p:spPr bwMode="auto">
          <a:xfrm>
            <a:off x="1943100" y="1444758"/>
            <a:ext cx="1342800" cy="130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D:\图片\新视野读写4\买图\U6\新标准大学英语（第三版）读写教程4 82500490.jpg"/>
          <p:cNvPicPr>
            <a:picLocks noChangeAspect="1" noChangeArrowheads="1"/>
          </p:cNvPicPr>
          <p:nvPr/>
        </p:nvPicPr>
        <p:blipFill>
          <a:blip r:embed="rId6" cstate="print"/>
          <a:srcRect l="16226"/>
          <a:stretch>
            <a:fillRect/>
          </a:stretch>
        </p:blipFill>
        <p:spPr bwMode="auto">
          <a:xfrm>
            <a:off x="3357554" y="2797175"/>
            <a:ext cx="1344191" cy="1303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428625" y="1528763"/>
            <a:ext cx="2806700" cy="47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注定；必然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571604" y="4500570"/>
            <a:ext cx="370800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be destined to/ suffer from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571625" y="5037138"/>
            <a:ext cx="62865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/>
              <a:t>We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are destined to</a:t>
            </a:r>
            <a:r>
              <a:rPr lang="en-US" altLang="zh-CN" sz="2400"/>
              <a:t> suffer from many failures in our quest for truth.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572125" y="1357313"/>
            <a:ext cx="3152775" cy="8921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600" b="1">
                <a:latin typeface="Helvetica" pitchFamily="2" charset="0"/>
              </a:rPr>
              <a:t>be destined to do sth./for sth.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7563" y="1543050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6375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00188" y="3214688"/>
            <a:ext cx="6357937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在追求真理的过程中，我们注定要遭受失败的痛苦。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76375" y="4000500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5309" name="Picture 4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DFEF6"/>
              </a:clrFrom>
              <a:clrTo>
                <a:srgbClr val="FDFEF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399463" y="6181725"/>
            <a:ext cx="434975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10" name="Picture 3" descr="H:\2015年修改\图片13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357188" y="1860550"/>
          <a:ext cx="8501152" cy="382737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857784"/>
                <a:gridCol w="3643368"/>
              </a:tblGrid>
              <a:tr h="5316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    Functional</a:t>
                      </a:r>
                      <a:r>
                        <a:rPr lang="en-US" altLang="zh-CN" sz="2600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Patterns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Functions &amp; Usages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</a:tr>
              <a:tr h="930374">
                <a:tc>
                  <a:txBody>
                    <a:bodyPr/>
                    <a:lstStyle/>
                    <a:p>
                      <a:pPr marL="355600" indent="-355600">
                        <a:lnSpc>
                          <a:spcPct val="100000"/>
                        </a:lnSpc>
                        <a:spcBef>
                          <a:spcPct val="50000"/>
                        </a:spcBef>
                        <a:buNone/>
                        <a:defRPr/>
                      </a:pPr>
                      <a:r>
                        <a:rPr kumimoji="1" lang="en-US" altLang="zh-CN" sz="2400" dirty="0" smtClean="0">
                          <a:latin typeface="Helvetica"/>
                        </a:rPr>
                        <a:t>1</a:t>
                      </a:r>
                      <a:r>
                        <a:rPr lang="en-US" altLang="zh-CN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Sb.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for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else. This </a:t>
                      </a: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is what sb. is for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— sb. is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like …</a:t>
                      </a:r>
                      <a:endParaRPr kumimoji="1" lang="en-US" altLang="zh-CN" sz="2400" b="1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Helvetica" pitchFamily="2" charset="0"/>
                        <a:ea typeface="华文楷体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ct val="50000"/>
                        </a:spcBef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用于形容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某人做某事是为了</a:t>
                      </a:r>
                      <a:r>
                        <a:rPr kumimoji="1" lang="en-US" altLang="zh-CN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…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en-US" altLang="zh-CN" sz="24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974390">
                <a:tc>
                  <a:txBody>
                    <a:bodyPr/>
                    <a:lstStyle/>
                    <a:p>
                      <a:pPr marL="355600" indent="-355600">
                        <a:lnSpc>
                          <a:spcPct val="100000"/>
                        </a:lnSpc>
                      </a:pP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2. Sb. could no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more 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than 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 </a:t>
                      </a: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…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某人两件事情都无法做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zh-CN" altLang="en-US" sz="24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1132639">
                <a:tc>
                  <a:txBody>
                    <a:bodyPr/>
                    <a:lstStyle/>
                    <a:p>
                      <a:pPr marL="355600" marR="0" indent="-3556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3. 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No doubt, had sb. taken a more adj. look/view at </a:t>
                      </a:r>
                      <a:r>
                        <a:rPr lang="en-US" altLang="zh-CN" sz="24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sb. would have done </a:t>
                      </a:r>
                      <a:r>
                        <a:rPr lang="en-US" altLang="zh-CN" sz="24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else.</a:t>
                      </a:r>
                      <a:endParaRPr lang="zh-CN" altLang="en-US" sz="2400" kern="1200" dirty="0" smtClean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某人对某事的反思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56340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1"/>
          <p:cNvSpPr>
            <a:spLocks noChangeArrowheads="1"/>
          </p:cNvSpPr>
          <p:nvPr/>
        </p:nvSpPr>
        <p:spPr bwMode="auto">
          <a:xfrm>
            <a:off x="1133475" y="2071688"/>
            <a:ext cx="7700963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但当战争一打响，他们</a:t>
            </a:r>
            <a:r>
              <a:rPr lang="zh-CN" altLang="en-US" sz="26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很多人都会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出于爱国热情而</a:t>
            </a:r>
            <a:r>
              <a:rPr lang="zh-CN" altLang="en-US" sz="26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战死在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疆场或异域前哨的堡垒前。</a:t>
            </a:r>
            <a:r>
              <a:rPr lang="zh-CN" altLang="en-US" sz="26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这就是士兵的作用</a:t>
            </a:r>
            <a:r>
              <a:rPr lang="en-US" altLang="zh-CN" sz="2600" dirty="0">
                <a:latin typeface="华文行楷" pitchFamily="2" charset="-122"/>
                <a:ea typeface="华文行楷" pitchFamily="2" charset="-122"/>
              </a:rPr>
              <a:t>——</a:t>
            </a:r>
            <a:r>
              <a:rPr lang="zh-CN" altLang="en-US" sz="26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他们就像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工具，如同扳钳、锤子或螺丝</a:t>
            </a:r>
            <a:r>
              <a:rPr lang="zh-CN" altLang="en-US" sz="26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一样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sp>
        <p:nvSpPr>
          <p:cNvPr id="57347" name="TextBox 4"/>
          <p:cNvSpPr txBox="1">
            <a:spLocks noChangeArrowheads="1"/>
          </p:cNvSpPr>
          <p:nvPr/>
        </p:nvSpPr>
        <p:spPr bwMode="auto">
          <a:xfrm>
            <a:off x="1143000" y="1214422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57348" name="TextBox 25"/>
          <p:cNvSpPr txBox="1">
            <a:spLocks noChangeArrowheads="1"/>
          </p:cNvSpPr>
          <p:nvPr/>
        </p:nvSpPr>
        <p:spPr bwMode="auto">
          <a:xfrm>
            <a:off x="1057275" y="3427413"/>
            <a:ext cx="1871663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127125" y="4071938"/>
            <a:ext cx="7539038" cy="209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600"/>
              <a:t>But when the shooting started,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many of them would die for</a:t>
            </a:r>
            <a:r>
              <a:rPr lang="en-US" altLang="zh-CN" sz="2600"/>
              <a:t> their patriotism in fields and forts of foreign outposts.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This was what soldiers were for </a:t>
            </a:r>
            <a:r>
              <a:rPr lang="en-US" altLang="zh-CN" sz="2600"/>
              <a:t>–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they were </a:t>
            </a:r>
            <a:r>
              <a:rPr lang="en-US" altLang="zh-CN" sz="2600"/>
              <a:t>tools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like</a:t>
            </a:r>
            <a:r>
              <a:rPr lang="en-US" altLang="zh-CN" sz="2600"/>
              <a:t> a wrench, a hammer or a screw. 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214414" y="1682750"/>
            <a:ext cx="7452000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14414" y="3929066"/>
            <a:ext cx="7524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hlinkClick r:id="" action="ppaction://hlinkshowjump?jump=nextslide"/>
          </p:cNvPr>
          <p:cNvSpPr txBox="1"/>
          <p:nvPr/>
        </p:nvSpPr>
        <p:spPr>
          <a:xfrm>
            <a:off x="6264275" y="5838825"/>
            <a:ext cx="1522413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pic>
        <p:nvPicPr>
          <p:cNvPr id="57354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1"/>
          <p:cNvSpPr>
            <a:spLocks noChangeArrowheads="1"/>
          </p:cNvSpPr>
          <p:nvPr/>
        </p:nvSpPr>
        <p:spPr bwMode="auto">
          <a:xfrm>
            <a:off x="1579563" y="2000240"/>
            <a:ext cx="6273800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Sb. do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for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else. This is what sb. is for — sb. is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like …</a:t>
            </a:r>
            <a:endParaRPr lang="en-US" altLang="zh-CN" sz="2600" dirty="0">
              <a:latin typeface="Helvetica" pitchFamily="2" charset="0"/>
              <a:ea typeface="华文行楷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8288" y="1285860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58372" name="TextBox 25"/>
          <p:cNvSpPr txBox="1">
            <a:spLocks noChangeArrowheads="1"/>
          </p:cNvSpPr>
          <p:nvPr/>
        </p:nvSpPr>
        <p:spPr bwMode="auto">
          <a:xfrm>
            <a:off x="1538288" y="3143248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9563" y="3884613"/>
            <a:ext cx="6088062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用于形容</a:t>
            </a:r>
            <a:r>
              <a:rPr lang="zh-CN" altLang="en-US" sz="2600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 </a:t>
            </a:r>
            <a:r>
              <a:rPr lang="en-US" altLang="en-US" sz="2600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“</a:t>
            </a:r>
            <a:r>
              <a:rPr lang="zh-CN" altLang="en-US" sz="2600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某人做某事是为了</a:t>
            </a:r>
            <a:r>
              <a:rPr lang="en-US" altLang="zh-CN" sz="2600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…</a:t>
            </a:r>
            <a:r>
              <a:rPr lang="en-US" altLang="en-US" sz="2600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”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621299" y="3614738"/>
            <a:ext cx="5893698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299" y="1755775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37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pic>
        <p:nvPicPr>
          <p:cNvPr id="58379" name="Picture 2" descr="H:\2015年修改\图片14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 cstate="print"/>
          <a:srcRect l="7280" t="15610"/>
          <a:stretch>
            <a:fillRect/>
          </a:stretch>
        </p:blipFill>
        <p:spPr bwMode="auto">
          <a:xfrm>
            <a:off x="428625" y="1285875"/>
            <a:ext cx="8715375" cy="557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88694" y="3857628"/>
            <a:ext cx="421200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 disaster /firefighter/frontline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43000" y="1833563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143000" y="2300288"/>
            <a:ext cx="7083425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当灾难发生，消防员战士都会出于爱国热情而冲在灾难现场第一线。这就是消防员战士的作用</a:t>
            </a:r>
            <a:r>
              <a:rPr lang="en-US" altLang="zh-CN" sz="2400" dirty="0">
                <a:latin typeface="华文行楷" pitchFamily="2" charset="-122"/>
                <a:ea typeface="华文行楷" pitchFamily="2" charset="-122"/>
              </a:rPr>
              <a:t>——</a:t>
            </a:r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他们就像英雄，如同超人、铁人一样。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43000" y="3500438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316038" y="4276725"/>
            <a:ext cx="7083425" cy="1938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 dirty="0"/>
              <a:t>When the disaster happened,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many of firefighters would sacrifice for </a:t>
            </a:r>
            <a:r>
              <a:rPr lang="en-US" altLang="zh-CN" sz="2400" dirty="0"/>
              <a:t>their patriotism in frontline of the disaster.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This was what firefighters were for</a:t>
            </a:r>
            <a:r>
              <a:rPr lang="en-US" altLang="zh-CN" sz="2400" b="1" dirty="0">
                <a:solidFill>
                  <a:srgbClr val="FF6600"/>
                </a:solidFill>
                <a:latin typeface="Helvetica" pitchFamily="2" charset="0"/>
              </a:rPr>
              <a:t> </a:t>
            </a:r>
            <a:r>
              <a:rPr lang="en-US" altLang="zh-CN" sz="2400" dirty="0"/>
              <a:t>–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they were heroes like </a:t>
            </a:r>
            <a:r>
              <a:rPr lang="en-US" altLang="zh-CN" sz="2400" dirty="0"/>
              <a:t>superman, ironman. </a:t>
            </a:r>
          </a:p>
        </p:txBody>
      </p:sp>
      <p:pic>
        <p:nvPicPr>
          <p:cNvPr id="59403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1"/>
          <p:cNvSpPr>
            <a:spLocks noChangeArrowheads="1"/>
          </p:cNvSpPr>
          <p:nvPr/>
        </p:nvSpPr>
        <p:spPr bwMode="auto">
          <a:xfrm>
            <a:off x="1538288" y="1901825"/>
            <a:ext cx="6861175" cy="12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6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我不能想象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自己长大会变成这些精明世故的人中的一员，</a:t>
            </a:r>
            <a:r>
              <a:rPr lang="zh-CN" altLang="en-US" sz="26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就像我无法想象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自己能变成一个权力至高无上的国君</a:t>
            </a:r>
            <a:r>
              <a:rPr lang="zh-CN" altLang="en-US" sz="26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一样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sp>
        <p:nvSpPr>
          <p:cNvPr id="60419" name="TextBox 4"/>
          <p:cNvSpPr txBox="1">
            <a:spLocks noChangeArrowheads="1"/>
          </p:cNvSpPr>
          <p:nvPr/>
        </p:nvSpPr>
        <p:spPr bwMode="auto">
          <a:xfrm>
            <a:off x="1538288" y="1142984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60420" name="TextBox 25"/>
          <p:cNvSpPr txBox="1">
            <a:spLocks noChangeArrowheads="1"/>
          </p:cNvSpPr>
          <p:nvPr/>
        </p:nvSpPr>
        <p:spPr bwMode="auto">
          <a:xfrm>
            <a:off x="1547813" y="3267075"/>
            <a:ext cx="1871662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3213" y="3851275"/>
            <a:ext cx="6573837" cy="181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I could no more imagine</a:t>
            </a:r>
            <a:r>
              <a:rPr lang="en-US" altLang="zh-CN" sz="2800"/>
              <a:t> growing up to become one of these sophisticated people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than I could imagine </a:t>
            </a:r>
            <a:r>
              <a:rPr lang="en-US" altLang="zh-CN" sz="2800"/>
              <a:t>becoming a sovereign prince. 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58622" y="1616075"/>
            <a:ext cx="6588000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538333" y="3714752"/>
            <a:ext cx="6588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pic>
        <p:nvPicPr>
          <p:cNvPr id="60426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1"/>
          <p:cNvSpPr>
            <a:spLocks noChangeArrowheads="1"/>
          </p:cNvSpPr>
          <p:nvPr/>
        </p:nvSpPr>
        <p:spPr bwMode="auto">
          <a:xfrm>
            <a:off x="1538288" y="2044700"/>
            <a:ext cx="6319837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Sb. could no more  do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than do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else …</a:t>
            </a:r>
            <a:endParaRPr lang="en-US" altLang="zh-CN" sz="2800" dirty="0">
              <a:latin typeface="Helvetica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8288" y="1285860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61444" name="TextBox 25"/>
          <p:cNvSpPr txBox="1">
            <a:spLocks noChangeArrowheads="1"/>
          </p:cNvSpPr>
          <p:nvPr/>
        </p:nvSpPr>
        <p:spPr bwMode="auto">
          <a:xfrm>
            <a:off x="1538288" y="3357562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30372" y="4051300"/>
            <a:ext cx="6088062" cy="1011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 dirty="0" smtClean="0">
                <a:latin typeface="华文行楷" pitchFamily="2" charset="-122"/>
                <a:ea typeface="华文行楷" pitchFamily="2" charset="-122"/>
              </a:rPr>
              <a:t>用于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表达</a:t>
            </a:r>
            <a:r>
              <a:rPr lang="zh-CN" altLang="en-US" sz="26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 </a:t>
            </a:r>
            <a:r>
              <a:rPr lang="zh-CN" altLang="en-US" sz="28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“某人两件事情都无法做”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。 </a:t>
            </a:r>
          </a:p>
          <a:p>
            <a:pPr>
              <a:lnSpc>
                <a:spcPts val="2800"/>
              </a:lnSpc>
              <a:spcBef>
                <a:spcPct val="50000"/>
              </a:spcBef>
            </a:pPr>
            <a:endParaRPr lang="zh-CN" altLang="en-US" sz="2600" dirty="0">
              <a:latin typeface="华文行楷" pitchFamily="2" charset="-122"/>
              <a:ea typeface="华文行楷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621299" y="3810000"/>
            <a:ext cx="6156000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299" y="1755775"/>
            <a:ext cx="6192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4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pic>
        <p:nvPicPr>
          <p:cNvPr id="61451" name="Picture 2" descr="H:\2015年修改\图片14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 cstate="print"/>
          <a:srcRect l="7280" t="15610"/>
          <a:stretch>
            <a:fillRect/>
          </a:stretch>
        </p:blipFill>
        <p:spPr bwMode="auto">
          <a:xfrm>
            <a:off x="1003300" y="1500188"/>
            <a:ext cx="7745413" cy="5373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579564" y="4253219"/>
            <a:ext cx="3349626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could no more… than …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03350" y="2151063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47813" y="2679700"/>
            <a:ext cx="651510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他无法忘却那段经历，就像他不会忘记自己的名字一样。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3350" y="3722688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571625" y="4813300"/>
            <a:ext cx="6491288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>
                <a:latin typeface="Helvetica" pitchFamily="2" charset="0"/>
              </a:rPr>
              <a:t>He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could no more </a:t>
            </a:r>
            <a:r>
              <a:rPr lang="en-US" altLang="zh-CN" sz="2400">
                <a:latin typeface="Helvetica" pitchFamily="2" charset="0"/>
              </a:rPr>
              <a:t>forget about the experience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than</a:t>
            </a:r>
            <a:r>
              <a:rPr lang="en-US" altLang="zh-CN" sz="2400">
                <a:latin typeface="Helvetica" pitchFamily="2" charset="0"/>
              </a:rPr>
              <a:t> he could forget his own name.</a:t>
            </a:r>
            <a:endParaRPr kumimoji="1" lang="en-US" altLang="zh-CN" sz="2400">
              <a:latin typeface="Helvetica" pitchFamily="2" charset="0"/>
            </a:endParaRPr>
          </a:p>
        </p:txBody>
      </p:sp>
      <p:pic>
        <p:nvPicPr>
          <p:cNvPr id="62475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1"/>
          <p:cNvSpPr>
            <a:spLocks noChangeArrowheads="1"/>
          </p:cNvSpPr>
          <p:nvPr/>
        </p:nvSpPr>
        <p:spPr bwMode="auto">
          <a:xfrm>
            <a:off x="1538288" y="2184400"/>
            <a:ext cx="653415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600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毋庸置疑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，</a:t>
            </a:r>
            <a:r>
              <a:rPr lang="zh-CN" altLang="en-US" sz="2600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如果我用更具理性的方式审视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她们的生活，</a:t>
            </a:r>
            <a:r>
              <a:rPr lang="zh-CN" altLang="en-US" sz="2600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我就不会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那么嫉妒她们了。</a:t>
            </a:r>
          </a:p>
        </p:txBody>
      </p:sp>
      <p:sp>
        <p:nvSpPr>
          <p:cNvPr id="63491" name="TextBox 4"/>
          <p:cNvSpPr txBox="1">
            <a:spLocks noChangeArrowheads="1"/>
          </p:cNvSpPr>
          <p:nvPr/>
        </p:nvSpPr>
        <p:spPr bwMode="auto">
          <a:xfrm>
            <a:off x="1538288" y="1428736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63492" name="TextBox 25"/>
          <p:cNvSpPr txBox="1">
            <a:spLocks noChangeArrowheads="1"/>
          </p:cNvSpPr>
          <p:nvPr/>
        </p:nvSpPr>
        <p:spPr bwMode="auto">
          <a:xfrm>
            <a:off x="1538288" y="3214686"/>
            <a:ext cx="1871662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1625" y="3822700"/>
            <a:ext cx="6500813" cy="12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No doubt</a:t>
            </a:r>
            <a:r>
              <a:rPr lang="en-US" altLang="zh-CN" sz="2600">
                <a:latin typeface="Helvetica" pitchFamily="2" charset="0"/>
              </a:rPr>
              <a:t>,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had I taken a more deductive look at</a:t>
            </a:r>
            <a:r>
              <a:rPr lang="en-US" altLang="zh-CN" sz="2600">
                <a:latin typeface="Helvetica" pitchFamily="2" charset="0"/>
              </a:rPr>
              <a:t> their lives, </a:t>
            </a:r>
            <a:r>
              <a:rPr lang="en-US" altLang="zh-CN" sz="2600" b="1">
                <a:solidFill>
                  <a:srgbClr val="FF6600"/>
                </a:solidFill>
                <a:latin typeface="Helvetica" pitchFamily="2" charset="0"/>
              </a:rPr>
              <a:t>I would have </a:t>
            </a:r>
            <a:r>
              <a:rPr lang="en-US" altLang="zh-CN" sz="2600">
                <a:latin typeface="Helvetica" pitchFamily="2" charset="0"/>
              </a:rPr>
              <a:t>envied them less. 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38333" y="1901825"/>
            <a:ext cx="6480000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538333" y="3643314"/>
            <a:ext cx="6444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pic>
        <p:nvPicPr>
          <p:cNvPr id="63498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1"/>
          <p:cNvSpPr>
            <a:spLocks noChangeArrowheads="1"/>
          </p:cNvSpPr>
          <p:nvPr/>
        </p:nvSpPr>
        <p:spPr bwMode="auto">
          <a:xfrm>
            <a:off x="1621299" y="1928802"/>
            <a:ext cx="6094412" cy="116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No doubt, had sb. taken a more </a:t>
            </a:r>
            <a:r>
              <a:rPr lang="en-US" altLang="zh-CN" sz="2800" dirty="0" smtClean="0">
                <a:solidFill>
                  <a:srgbClr val="000000"/>
                </a:solidFill>
                <a:latin typeface="Helvetica" pitchFamily="2" charset="0"/>
              </a:rPr>
              <a:t>… (</a:t>
            </a:r>
            <a:r>
              <a:rPr lang="en-US" altLang="zh-CN" sz="2800" i="1" dirty="0" smtClean="0">
                <a:solidFill>
                  <a:srgbClr val="000000"/>
                </a:solidFill>
                <a:latin typeface="Helvetica" pitchFamily="2" charset="0"/>
              </a:rPr>
              <a:t>adj.</a:t>
            </a:r>
            <a:r>
              <a:rPr lang="en-US" altLang="zh-CN" sz="2800" dirty="0" smtClean="0">
                <a:solidFill>
                  <a:srgbClr val="000000"/>
                </a:solidFill>
                <a:latin typeface="Helvetica" pitchFamily="2" charset="0"/>
              </a:rPr>
              <a:t>)</a:t>
            </a:r>
            <a:r>
              <a:rPr lang="en-US" altLang="zh-CN" sz="2800" i="1" dirty="0" smtClean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look/view at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 smtClean="0">
                <a:solidFill>
                  <a:srgbClr val="000000"/>
                </a:solidFill>
                <a:latin typeface="Helvetica" pitchFamily="2" charset="0"/>
              </a:rPr>
              <a:t>., 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sb. would have done </a:t>
            </a:r>
            <a:r>
              <a:rPr lang="en-US" altLang="zh-CN" sz="2800" dirty="0" err="1">
                <a:solidFill>
                  <a:srgbClr val="000000"/>
                </a:solidFill>
                <a:latin typeface="Helvetica" pitchFamily="2" charset="0"/>
              </a:rPr>
              <a:t>sth</a:t>
            </a:r>
            <a:r>
              <a:rPr lang="en-US" altLang="zh-CN" sz="2800" dirty="0">
                <a:solidFill>
                  <a:srgbClr val="000000"/>
                </a:solidFill>
                <a:latin typeface="Helvetica" pitchFamily="2" charset="0"/>
              </a:rPr>
              <a:t>. else.</a:t>
            </a:r>
            <a:endParaRPr lang="en-US" altLang="zh-CN" sz="2600" dirty="0">
              <a:latin typeface="Helvetica" pitchFamily="2" charset="0"/>
              <a:ea typeface="华文行楷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8288" y="1285860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64516" name="TextBox 25"/>
          <p:cNvSpPr txBox="1">
            <a:spLocks noChangeArrowheads="1"/>
          </p:cNvSpPr>
          <p:nvPr/>
        </p:nvSpPr>
        <p:spPr bwMode="auto">
          <a:xfrm>
            <a:off x="1538288" y="3357562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38288" y="4102100"/>
            <a:ext cx="6996113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 用于表达</a:t>
            </a:r>
            <a:r>
              <a:rPr lang="zh-CN" altLang="en-US" sz="2800" b="1" dirty="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 “某人对某事的反思”</a:t>
            </a:r>
            <a:r>
              <a:rPr lang="zh-CN" altLang="en-US" sz="2600" dirty="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621299" y="3786190"/>
            <a:ext cx="6480000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299" y="1755775"/>
            <a:ext cx="62280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52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pic>
        <p:nvPicPr>
          <p:cNvPr id="64523" name="Picture 2" descr="H:\2015年修改\图片14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00063" y="1395413"/>
          <a:ext cx="8286808" cy="51993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00499"/>
                <a:gridCol w="4286309"/>
              </a:tblGrid>
              <a:tr h="4333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Practical Phrases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Specific</a:t>
                      </a:r>
                      <a:r>
                        <a:rPr lang="en-US" altLang="zh-CN" sz="2600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Meanings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</a:tr>
              <a:tr h="433348">
                <a:tc>
                  <a:txBody>
                    <a:bodyPr/>
                    <a:lstStyle/>
                    <a:p>
                      <a:pPr algn="just">
                        <a:lnSpc>
                          <a:spcPts val="37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>
                          <a:latin typeface="Helvetica" pitchFamily="2" charset="0"/>
                          <a:ea typeface="宋体"/>
                          <a:cs typeface="Times New Roman"/>
                        </a:rPr>
                        <a:t>1. 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weld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①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锻接，焊接（金属）</a:t>
                      </a:r>
                      <a:r>
                        <a:rPr 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；</a:t>
                      </a:r>
                      <a:endParaRPr lang="en-US" altLang="zh-CN" sz="2400" b="0" kern="100" dirty="0" smtClean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②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使联合；使成为整体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algn="just">
                        <a:lnSpc>
                          <a:spcPts val="37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>
                          <a:latin typeface="Helvetica" pitchFamily="2" charset="0"/>
                          <a:ea typeface="宋体"/>
                          <a:cs typeface="Times New Roman"/>
                        </a:rPr>
                        <a:t>2. 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lubricate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①使润滑；给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…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加润滑剂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/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油</a:t>
                      </a:r>
                      <a:endParaRPr lang="en-US" altLang="zh-CN" sz="2400" b="0" kern="100" dirty="0" smtClean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②使顺利进行；促进</a:t>
                      </a:r>
                      <a:endParaRPr lang="zh-CN" altLang="en-US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algn="just">
                        <a:lnSpc>
                          <a:spcPts val="37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>
                          <a:latin typeface="Helvetica" pitchFamily="2" charset="0"/>
                          <a:ea typeface="宋体"/>
                          <a:cs typeface="Times New Roman"/>
                        </a:rPr>
                        <a:t>3. </a:t>
                      </a:r>
                      <a:r>
                        <a:rPr lang="en-US" altLang="zh-CN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extract</a:t>
                      </a:r>
                      <a:r>
                        <a:rPr lang="en-US" altLang="zh-CN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</a:t>
                      </a:r>
                      <a:r>
                        <a:rPr lang="en-US" altLang="zh-CN" sz="2600" b="0" kern="100" baseline="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altLang="zh-CN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 from </a:t>
                      </a:r>
                      <a:r>
                        <a:rPr lang="en-US" altLang="zh-CN" sz="2600" b="0" kern="100" baseline="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altLang="zh-CN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从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…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中取出</a:t>
                      </a:r>
                      <a:r>
                        <a:rPr 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；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从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…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中提炼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algn="just">
                        <a:lnSpc>
                          <a:spcPts val="37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>
                          <a:latin typeface="Helvetica" pitchFamily="2" charset="0"/>
                          <a:ea typeface="宋体"/>
                          <a:cs typeface="Times New Roman"/>
                        </a:rPr>
                        <a:t>4. 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c</a:t>
                      </a:r>
                      <a:r>
                        <a:rPr lang="en-US" altLang="zh-CN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ater</a:t>
                      </a:r>
                      <a:r>
                        <a:rPr lang="en-US" altLang="zh-CN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to sb./</a:t>
                      </a:r>
                      <a:r>
                        <a:rPr lang="en-US" altLang="zh-CN" sz="2600" b="0" kern="100" baseline="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altLang="zh-CN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迎合；满足；投合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algn="just">
                        <a:lnSpc>
                          <a:spcPts val="37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5.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emancipate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sb. from 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使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…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摆脱；使</a:t>
                      </a:r>
                      <a:r>
                        <a:rPr lang="en-US" altLang="zh-CN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…</a:t>
                      </a: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不受束缚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marL="355600" indent="-355600" algn="l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6.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(have) a say on/over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   </a:t>
                      </a:r>
                      <a:r>
                        <a:rPr lang="en-US" sz="2600" b="0" kern="10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2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（有）发言权；（有）发言机会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3348">
                <a:tc>
                  <a:txBody>
                    <a:bodyPr/>
                    <a:lstStyle/>
                    <a:p>
                      <a:pPr marL="355600" indent="-355600" algn="l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600" b="0" kern="100" dirty="0">
                          <a:latin typeface="Helvetica" pitchFamily="2" charset="0"/>
                          <a:ea typeface="宋体"/>
                          <a:cs typeface="Times New Roman"/>
                        </a:rPr>
                        <a:t>7</a:t>
                      </a:r>
                      <a:r>
                        <a:rPr lang="en-US" sz="2600" b="0" kern="10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 be destined to do </a:t>
                      </a:r>
                      <a:r>
                        <a:rPr lang="en-US" sz="2600" b="0" kern="100" baseline="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./for </a:t>
                      </a:r>
                      <a:r>
                        <a:rPr lang="en-US" sz="2600" b="0" kern="100" baseline="0" dirty="0" err="1" smtClean="0">
                          <a:latin typeface="Helvetica" pitchFamily="2" charset="0"/>
                          <a:ea typeface="宋体"/>
                          <a:cs typeface="Times New Roman"/>
                        </a:rPr>
                        <a:t>sth</a:t>
                      </a:r>
                      <a:r>
                        <a:rPr lang="en-US" sz="2600" b="0" kern="100" baseline="0" dirty="0" smtClean="0">
                          <a:latin typeface="Helvetica" pitchFamily="2" charset="0"/>
                          <a:ea typeface="宋体"/>
                          <a:cs typeface="Times New Roman"/>
                        </a:rPr>
                        <a:t>.</a:t>
                      </a:r>
                      <a:endParaRPr lang="zh-CN" sz="2600" b="0" kern="100" dirty="0">
                        <a:latin typeface="Helvetica" pitchFamily="2" charset="0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0" kern="100" dirty="0" smtClean="0">
                          <a:latin typeface="楷体_GB2312" pitchFamily="49" charset="-122"/>
                          <a:ea typeface="楷体_GB2312" pitchFamily="49" charset="-122"/>
                          <a:cs typeface="Times New Roman"/>
                        </a:rPr>
                        <a:t>注定；必然</a:t>
                      </a:r>
                      <a:endParaRPr lang="zh-CN" sz="2400" b="0" kern="100" dirty="0">
                        <a:latin typeface="楷体_GB2312" pitchFamily="49" charset="-122"/>
                        <a:ea typeface="楷体_GB2312" pitchFamily="49" charset="-122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48160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 cstate="print"/>
          <a:srcRect l="7280" t="15610"/>
          <a:stretch>
            <a:fillRect/>
          </a:stretch>
        </p:blipFill>
        <p:spPr bwMode="auto">
          <a:xfrm>
            <a:off x="500063" y="1484313"/>
            <a:ext cx="8248650" cy="501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14414" y="3744659"/>
            <a:ext cx="6015061" cy="535531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00000"/>
                </a:solidFill>
                <a:latin typeface="+mn-lt"/>
                <a:ea typeface="+mn-ea"/>
              </a:rPr>
              <a:t>(prospective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</a:rPr>
              <a:t>/ </a:t>
            </a:r>
            <a:r>
              <a:rPr kumimoji="1" lang="en-US" altLang="zh-CN" sz="2400" dirty="0">
                <a:solidFill>
                  <a:srgbClr val="000000"/>
                </a:solidFill>
                <a:latin typeface="+mn-lt"/>
                <a:ea typeface="+mn-ea"/>
              </a:rPr>
              <a:t>exploitation/ resources shortage)</a:t>
            </a:r>
            <a:endParaRPr kumimoji="1" lang="en-US" altLang="zh-CN" sz="2400" dirty="0">
              <a:solidFill>
                <a:schemeClr val="accent4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71563" y="2008188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143000" y="2455863"/>
            <a:ext cx="6858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毋庸置疑，如果人类用更具前瞻性的方式审视对大自然的开采，他们就不会遭受资源短缺了。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71563" y="3365500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214438" y="4238625"/>
            <a:ext cx="6786562" cy="152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</a:pP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No doubt</a:t>
            </a:r>
            <a:r>
              <a:rPr lang="en-US" altLang="zh-CN" sz="2400">
                <a:solidFill>
                  <a:srgbClr val="000000"/>
                </a:solidFill>
                <a:latin typeface="Helvetica" pitchFamily="2" charset="0"/>
              </a:rPr>
              <a:t>,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had human beings taken a more prospective view at </a:t>
            </a:r>
            <a:r>
              <a:rPr lang="en-US" altLang="zh-CN" sz="2400">
                <a:solidFill>
                  <a:srgbClr val="000000"/>
                </a:solidFill>
                <a:latin typeface="Helvetica" pitchFamily="2" charset="0"/>
              </a:rPr>
              <a:t>the exploitation of the nature,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they would have </a:t>
            </a:r>
            <a:r>
              <a:rPr lang="en-US" altLang="zh-CN" sz="2400">
                <a:solidFill>
                  <a:srgbClr val="000000"/>
                </a:solidFill>
                <a:latin typeface="Helvetica" pitchFamily="2" charset="0"/>
              </a:rPr>
              <a:t>never suffered from resources shortage.</a:t>
            </a:r>
            <a:endParaRPr lang="en-US" altLang="zh-CN" sz="2400">
              <a:latin typeface="Helvetica" pitchFamily="2" charset="0"/>
              <a:ea typeface="华文行楷" pitchFamily="2" charset="-122"/>
            </a:endParaRPr>
          </a:p>
        </p:txBody>
      </p:sp>
      <p:pic>
        <p:nvPicPr>
          <p:cNvPr id="65547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/>
          <p:cNvGrpSpPr>
            <a:grpSpLocks/>
          </p:cNvGrpSpPr>
          <p:nvPr/>
        </p:nvGrpSpPr>
        <p:grpSpPr bwMode="auto">
          <a:xfrm rot="872659">
            <a:off x="5018088" y="1584325"/>
            <a:ext cx="3773487" cy="2651125"/>
            <a:chOff x="3391216" y="3568043"/>
            <a:chExt cx="1759993" cy="1648094"/>
          </a:xfrm>
        </p:grpSpPr>
        <p:grpSp>
          <p:nvGrpSpPr>
            <p:cNvPr id="66570" name="Group 21"/>
            <p:cNvGrpSpPr>
              <a:grpSpLocks/>
            </p:cNvGrpSpPr>
            <p:nvPr/>
          </p:nvGrpSpPr>
          <p:grpSpPr bwMode="auto">
            <a:xfrm rot="-396937">
              <a:off x="3391216" y="3568043"/>
              <a:ext cx="1759993" cy="1607277"/>
              <a:chOff x="770584" y="618486"/>
              <a:chExt cx="1759993" cy="1607277"/>
            </a:xfrm>
          </p:grpSpPr>
          <p:sp>
            <p:nvSpPr>
              <p:cNvPr id="22" name="Freeform 6"/>
              <p:cNvSpPr>
                <a:spLocks/>
              </p:cNvSpPr>
              <p:nvPr/>
            </p:nvSpPr>
            <p:spPr bwMode="auto">
              <a:xfrm rot="346487">
                <a:off x="790277" y="663846"/>
                <a:ext cx="1740300" cy="1561917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solidFill>
                  <a:srgbClr val="71AE0E"/>
                </a:solidFill>
                <a:round/>
                <a:headEnd/>
                <a:tailEnd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sz="2600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0" name="Freeform 6"/>
              <p:cNvSpPr>
                <a:spLocks/>
              </p:cNvSpPr>
              <p:nvPr/>
            </p:nvSpPr>
            <p:spPr bwMode="auto">
              <a:xfrm rot="485220">
                <a:off x="766841" y="614830"/>
                <a:ext cx="1741483" cy="1518812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6571" name="TextBox 28"/>
            <p:cNvSpPr txBox="1">
              <a:spLocks noChangeArrowheads="1"/>
            </p:cNvSpPr>
            <p:nvPr/>
          </p:nvSpPr>
          <p:spPr bwMode="auto">
            <a:xfrm rot="-60000">
              <a:off x="3559171" y="3665739"/>
              <a:ext cx="1504314" cy="15503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1" lang="zh-CN" altLang="en-US" sz="2600" dirty="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  <a:cs typeface="华文新魏" pitchFamily="2" charset="-122"/>
                </a:rPr>
                <a:t>当我还是个小男孩时，我住在弗吉尼亚州一个偏远的地区，那时我所认识的男人们从清晨的第一声公鸡啼</a:t>
              </a:r>
            </a:p>
            <a:p>
              <a:r>
                <a:rPr kumimoji="1" lang="zh-CN" altLang="en-US" sz="2600" dirty="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  <a:cs typeface="华文新魏" pitchFamily="2" charset="-122"/>
                </a:rPr>
                <a:t>鸣一直劳作到日落。</a:t>
              </a:r>
            </a:p>
          </p:txBody>
        </p:sp>
      </p:grpSp>
      <p:pic>
        <p:nvPicPr>
          <p:cNvPr id="66564" name="Picture 2" descr="H:\2015年修改\图片15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8796338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" name="Group 35"/>
          <p:cNvGrpSpPr>
            <a:grpSpLocks/>
          </p:cNvGrpSpPr>
          <p:nvPr/>
        </p:nvGrpSpPr>
        <p:grpSpPr bwMode="auto">
          <a:xfrm rot="-1117645">
            <a:off x="358775" y="2397125"/>
            <a:ext cx="5092700" cy="3378200"/>
            <a:chOff x="3388564" y="3501395"/>
            <a:chExt cx="1756176" cy="1572060"/>
          </a:xfrm>
        </p:grpSpPr>
        <p:grpSp>
          <p:nvGrpSpPr>
            <p:cNvPr id="66566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26" name="Freeform 6"/>
              <p:cNvSpPr>
                <a:spLocks/>
              </p:cNvSpPr>
              <p:nvPr/>
            </p:nvSpPr>
            <p:spPr bwMode="auto">
              <a:xfrm rot="346487">
                <a:off x="793461" y="658793"/>
                <a:ext cx="1740300" cy="1460509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27" name="Freeform 6"/>
              <p:cNvSpPr>
                <a:spLocks/>
              </p:cNvSpPr>
              <p:nvPr/>
            </p:nvSpPr>
            <p:spPr bwMode="auto">
              <a:xfrm rot="485220">
                <a:off x="777599" y="551069"/>
                <a:ext cx="1741943" cy="1535123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5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6567" name="TextBox 28"/>
            <p:cNvSpPr txBox="1">
              <a:spLocks noChangeArrowheads="1"/>
            </p:cNvSpPr>
            <p:nvPr/>
          </p:nvSpPr>
          <p:spPr bwMode="auto">
            <a:xfrm rot="-60000">
              <a:off x="3489749" y="3637133"/>
              <a:ext cx="1534695" cy="13463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/>
              <a:r>
                <a:rPr kumimoji="1" lang="en-US" altLang="zh-CN" sz="2600">
                  <a:solidFill>
                    <a:srgbClr val="8E0000"/>
                  </a:solidFill>
                  <a:latin typeface="Helvetica" pitchFamily="2" charset="0"/>
                  <a:ea typeface="楷体" pitchFamily="49" charset="-122"/>
                  <a:cs typeface="华文新魏" pitchFamily="2" charset="-122"/>
                </a:rPr>
                <a:t>a. When I was a boy growing up off the grid in the Commonwealth of Virginia, the men I knew labored with their bodies from the first rooster crow in the morning to sundown. (Para. 1, L1)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/>
          <p:cNvGrpSpPr>
            <a:grpSpLocks/>
          </p:cNvGrpSpPr>
          <p:nvPr/>
        </p:nvGrpSpPr>
        <p:grpSpPr bwMode="auto">
          <a:xfrm rot="-1117645">
            <a:off x="330200" y="3009900"/>
            <a:ext cx="5092700" cy="3116263"/>
            <a:chOff x="3388564" y="3501395"/>
            <a:chExt cx="1756176" cy="1572060"/>
          </a:xfrm>
        </p:grpSpPr>
        <p:grpSp>
          <p:nvGrpSpPr>
            <p:cNvPr id="67596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32" name="Freeform 6"/>
              <p:cNvSpPr>
                <a:spLocks/>
              </p:cNvSpPr>
              <p:nvPr/>
            </p:nvSpPr>
            <p:spPr bwMode="auto">
              <a:xfrm rot="346487">
                <a:off x="792209" y="661226"/>
                <a:ext cx="1740301" cy="1460742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3" name="Freeform 6"/>
              <p:cNvSpPr>
                <a:spLocks/>
              </p:cNvSpPr>
              <p:nvPr/>
            </p:nvSpPr>
            <p:spPr bwMode="auto">
              <a:xfrm rot="485220">
                <a:off x="777599" y="549400"/>
                <a:ext cx="1741943" cy="1535221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4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7597" name="TextBox 28"/>
            <p:cNvSpPr txBox="1">
              <a:spLocks noChangeArrowheads="1"/>
            </p:cNvSpPr>
            <p:nvPr/>
          </p:nvSpPr>
          <p:spPr bwMode="auto">
            <a:xfrm rot="-60000">
              <a:off x="3444672" y="3546025"/>
              <a:ext cx="1592555" cy="14594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 eaLnBrk="0" hangingPunct="0"/>
              <a:r>
                <a:rPr kumimoji="1" lang="en-US" altLang="zh-CN" sz="2600">
                  <a:solidFill>
                    <a:srgbClr val="8E0000"/>
                  </a:solidFill>
                  <a:latin typeface="Helvetica" pitchFamily="2" charset="0"/>
                  <a:ea typeface="楷体" pitchFamily="49" charset="-122"/>
                  <a:cs typeface="华文新魏" pitchFamily="2" charset="-122"/>
                </a:rPr>
                <a:t>b. A scholarship enabled me not only to attend college, a rare enough feat in my social circle, but even to traverse the halls of a historic university meant for the children of the rich.  (Para. 5, L1)</a:t>
              </a:r>
            </a:p>
          </p:txBody>
        </p:sp>
      </p:grpSp>
      <p:pic>
        <p:nvPicPr>
          <p:cNvPr id="67588" name="Picture 2" descr="H:\2015年修改\图片15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8796338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" name="组合 12"/>
          <p:cNvGrpSpPr>
            <a:grpSpLocks/>
          </p:cNvGrpSpPr>
          <p:nvPr/>
        </p:nvGrpSpPr>
        <p:grpSpPr bwMode="auto">
          <a:xfrm>
            <a:off x="5148263" y="763588"/>
            <a:ext cx="3852862" cy="3706812"/>
            <a:chOff x="4992426" y="1423539"/>
            <a:chExt cx="3852188" cy="3014040"/>
          </a:xfrm>
        </p:grpSpPr>
        <p:grpSp>
          <p:nvGrpSpPr>
            <p:cNvPr id="67590" name="Group 35"/>
            <p:cNvGrpSpPr>
              <a:grpSpLocks/>
            </p:cNvGrpSpPr>
            <p:nvPr/>
          </p:nvGrpSpPr>
          <p:grpSpPr bwMode="auto">
            <a:xfrm rot="872659">
              <a:off x="5104312" y="1423539"/>
              <a:ext cx="3740302" cy="3014040"/>
              <a:chOff x="3375327" y="3571954"/>
              <a:chExt cx="1855120" cy="1824492"/>
            </a:xfrm>
          </p:grpSpPr>
          <p:sp>
            <p:nvSpPr>
              <p:cNvPr id="25" name="Freeform 6"/>
              <p:cNvSpPr>
                <a:spLocks/>
              </p:cNvSpPr>
              <p:nvPr/>
            </p:nvSpPr>
            <p:spPr bwMode="auto">
              <a:xfrm rot="88283">
                <a:off x="3382669" y="3570639"/>
                <a:ext cx="1741359" cy="1315822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  <p:sp>
            <p:nvSpPr>
              <p:cNvPr id="67595" name="TextBox 28"/>
              <p:cNvSpPr txBox="1">
                <a:spLocks noChangeArrowheads="1"/>
              </p:cNvSpPr>
              <p:nvPr/>
            </p:nvSpPr>
            <p:spPr bwMode="auto">
              <a:xfrm rot="-60000">
                <a:off x="3375327" y="3948788"/>
                <a:ext cx="1855120" cy="14476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kumimoji="1" lang="zh-CN" altLang="en-US" sz="2600" dirty="0">
                    <a:solidFill>
                      <a:srgbClr val="000000"/>
                    </a:solidFill>
                    <a:latin typeface="华文行楷" pitchFamily="2" charset="-122"/>
                    <a:ea typeface="华文行楷" pitchFamily="2" charset="-122"/>
                    <a:cs typeface="华文新魏" pitchFamily="2" charset="-122"/>
                  </a:rPr>
                  <a:t>一份奖学金使我得以上大学，这可是我社交圈子里极其难得的荣耀。不仅如此，它还让我能够穿行于为富人家的孩子打造的史上著名的大学殿堂里。</a:t>
                </a:r>
              </a:p>
            </p:txBody>
          </p:sp>
        </p:grpSp>
        <p:sp>
          <p:nvSpPr>
            <p:cNvPr id="34" name="Freeform 6"/>
            <p:cNvSpPr>
              <a:spLocks/>
            </p:cNvSpPr>
            <p:nvPr/>
          </p:nvSpPr>
          <p:spPr bwMode="auto">
            <a:xfrm rot="822209">
              <a:off x="4992426" y="1858807"/>
              <a:ext cx="3730062" cy="2549820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2"/>
          <p:cNvGrpSpPr>
            <a:grpSpLocks/>
          </p:cNvGrpSpPr>
          <p:nvPr/>
        </p:nvGrpSpPr>
        <p:grpSpPr bwMode="auto">
          <a:xfrm>
            <a:off x="5146675" y="1247775"/>
            <a:ext cx="3733800" cy="3044825"/>
            <a:chOff x="5023337" y="1440210"/>
            <a:chExt cx="3733305" cy="3045201"/>
          </a:xfrm>
        </p:grpSpPr>
        <p:grpSp>
          <p:nvGrpSpPr>
            <p:cNvPr id="68618" name="Group 35"/>
            <p:cNvGrpSpPr>
              <a:grpSpLocks/>
            </p:cNvGrpSpPr>
            <p:nvPr/>
          </p:nvGrpSpPr>
          <p:grpSpPr bwMode="auto">
            <a:xfrm rot="872659">
              <a:off x="5315580" y="1440210"/>
              <a:ext cx="3441062" cy="2963349"/>
              <a:chOff x="3287780" y="3572463"/>
              <a:chExt cx="1901072" cy="1793807"/>
            </a:xfrm>
          </p:grpSpPr>
          <p:sp>
            <p:nvSpPr>
              <p:cNvPr id="30" name="Freeform 6"/>
              <p:cNvSpPr>
                <a:spLocks/>
              </p:cNvSpPr>
              <p:nvPr/>
            </p:nvSpPr>
            <p:spPr bwMode="auto">
              <a:xfrm rot="88283">
                <a:off x="3384090" y="3572592"/>
                <a:ext cx="1742449" cy="1313798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  <p:sp>
            <p:nvSpPr>
              <p:cNvPr id="68623" name="TextBox 28"/>
              <p:cNvSpPr txBox="1">
                <a:spLocks noChangeArrowheads="1"/>
              </p:cNvSpPr>
              <p:nvPr/>
            </p:nvSpPr>
            <p:spPr bwMode="auto">
              <a:xfrm rot="-60000">
                <a:off x="3287780" y="3838927"/>
                <a:ext cx="1901072" cy="15273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kumimoji="1" lang="zh-CN" altLang="en-US" sz="2600">
                    <a:solidFill>
                      <a:srgbClr val="000000"/>
                    </a:solidFill>
                    <a:latin typeface="华文行楷" pitchFamily="2" charset="-122"/>
                    <a:ea typeface="华文行楷" pitchFamily="2" charset="-122"/>
                    <a:cs typeface="华文新魏" pitchFamily="2" charset="-122"/>
                  </a:rPr>
                  <a:t>我仿佛是透过望远镜</a:t>
                </a:r>
              </a:p>
              <a:p>
                <a:r>
                  <a:rPr kumimoji="1" lang="zh-CN" altLang="en-US" sz="2600">
                    <a:solidFill>
                      <a:srgbClr val="000000"/>
                    </a:solidFill>
                    <a:latin typeface="华文行楷" pitchFamily="2" charset="-122"/>
                    <a:ea typeface="华文行楷" pitchFamily="2" charset="-122"/>
                    <a:cs typeface="华文新魏" pitchFamily="2" charset="-122"/>
                  </a:rPr>
                  <a:t>看到她们的生活，满是闪烁的星星和一缕缕光线，而漏掉了她们生活岁月的真实细节。</a:t>
                </a:r>
              </a:p>
            </p:txBody>
          </p:sp>
        </p:grpSp>
        <p:sp>
          <p:nvSpPr>
            <p:cNvPr id="36" name="Freeform 6"/>
            <p:cNvSpPr>
              <a:spLocks/>
            </p:cNvSpPr>
            <p:nvPr/>
          </p:nvSpPr>
          <p:spPr bwMode="auto">
            <a:xfrm rot="822209">
              <a:off x="5023337" y="1655998"/>
              <a:ext cx="3730062" cy="2829413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</p:grpSp>
      <p:pic>
        <p:nvPicPr>
          <p:cNvPr id="68612" name="Picture 2" descr="H:\2015年修改\图片15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8796338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" name="Group 35"/>
          <p:cNvGrpSpPr>
            <a:grpSpLocks/>
          </p:cNvGrpSpPr>
          <p:nvPr/>
        </p:nvGrpSpPr>
        <p:grpSpPr bwMode="auto">
          <a:xfrm rot="-1117645">
            <a:off x="327025" y="2652713"/>
            <a:ext cx="5092700" cy="3116262"/>
            <a:chOff x="3388564" y="3501395"/>
            <a:chExt cx="1756176" cy="1572060"/>
          </a:xfrm>
        </p:grpSpPr>
        <p:grpSp>
          <p:nvGrpSpPr>
            <p:cNvPr id="68614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28" name="Freeform 6"/>
              <p:cNvSpPr>
                <a:spLocks/>
              </p:cNvSpPr>
              <p:nvPr/>
            </p:nvSpPr>
            <p:spPr bwMode="auto">
              <a:xfrm rot="346487">
                <a:off x="792209" y="661226"/>
                <a:ext cx="1740301" cy="1460743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29" name="Freeform 6"/>
              <p:cNvSpPr>
                <a:spLocks/>
              </p:cNvSpPr>
              <p:nvPr/>
            </p:nvSpPr>
            <p:spPr bwMode="auto">
              <a:xfrm rot="485220">
                <a:off x="777599" y="549399"/>
                <a:ext cx="1741943" cy="1535222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5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8615" name="TextBox 28"/>
            <p:cNvSpPr txBox="1">
              <a:spLocks noChangeArrowheads="1"/>
            </p:cNvSpPr>
            <p:nvPr/>
          </p:nvSpPr>
          <p:spPr bwMode="auto">
            <a:xfrm rot="-60000">
              <a:off x="3444894" y="3766559"/>
              <a:ext cx="1592555" cy="10557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/>
              <a:r>
                <a:rPr kumimoji="1" lang="en-US" altLang="zh-CN" sz="2600">
                  <a:solidFill>
                    <a:srgbClr val="8E0000"/>
                  </a:solidFill>
                  <a:latin typeface="Helvetica" pitchFamily="2" charset="0"/>
                  <a:ea typeface="楷体" pitchFamily="49" charset="-122"/>
                  <a:cs typeface="华文新魏" pitchFamily="2" charset="-122"/>
                </a:rPr>
                <a:t>c. I saw their lives as through a telescope, all twinkling stars and shafts of light, missing the details that truly defined their days. (Para. 6, L7)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4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DFEF6"/>
              </a:clrFrom>
              <a:clrTo>
                <a:srgbClr val="FDFEF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399463" y="6181725"/>
            <a:ext cx="434975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35" name="Picture 2" descr="H:\2015年修改\图片15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8796338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5"/>
          <p:cNvGrpSpPr>
            <a:grpSpLocks/>
          </p:cNvGrpSpPr>
          <p:nvPr/>
        </p:nvGrpSpPr>
        <p:grpSpPr bwMode="auto">
          <a:xfrm rot="-1117645">
            <a:off x="262359" y="2733675"/>
            <a:ext cx="5145087" cy="3381375"/>
            <a:chOff x="3389640" y="3610315"/>
            <a:chExt cx="1774102" cy="1706117"/>
          </a:xfrm>
        </p:grpSpPr>
        <p:grpSp>
          <p:nvGrpSpPr>
            <p:cNvPr id="69642" name="Group 21"/>
            <p:cNvGrpSpPr>
              <a:grpSpLocks/>
            </p:cNvGrpSpPr>
            <p:nvPr/>
          </p:nvGrpSpPr>
          <p:grpSpPr bwMode="auto">
            <a:xfrm rot="-396937">
              <a:off x="3389640" y="3610315"/>
              <a:ext cx="1774102" cy="1706117"/>
              <a:chOff x="758408" y="660778"/>
              <a:chExt cx="1774102" cy="1706117"/>
            </a:xfrm>
          </p:grpSpPr>
          <p:sp>
            <p:nvSpPr>
              <p:cNvPr id="32" name="Freeform 6"/>
              <p:cNvSpPr>
                <a:spLocks/>
              </p:cNvSpPr>
              <p:nvPr/>
            </p:nvSpPr>
            <p:spPr bwMode="auto">
              <a:xfrm rot="346487">
                <a:off x="792424" y="661329"/>
                <a:ext cx="1740164" cy="1460212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3" name="Freeform 6"/>
              <p:cNvSpPr>
                <a:spLocks/>
              </p:cNvSpPr>
              <p:nvPr/>
            </p:nvSpPr>
            <p:spPr bwMode="auto">
              <a:xfrm rot="485220">
                <a:off x="758372" y="659354"/>
                <a:ext cx="1741806" cy="1706117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7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9643" name="TextBox 28"/>
            <p:cNvSpPr txBox="1">
              <a:spLocks noChangeArrowheads="1"/>
            </p:cNvSpPr>
            <p:nvPr/>
          </p:nvSpPr>
          <p:spPr bwMode="auto">
            <a:xfrm rot="-60000">
              <a:off x="3422029" y="3688572"/>
              <a:ext cx="1658383" cy="15371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/>
              <a:r>
                <a:rPr kumimoji="1" lang="en-US" altLang="zh-CN" sz="2400" dirty="0">
                  <a:solidFill>
                    <a:srgbClr val="8E0000"/>
                  </a:solidFill>
                  <a:latin typeface="Helvetica" pitchFamily="2" charset="0"/>
                  <a:ea typeface="楷体" pitchFamily="49" charset="-122"/>
                  <a:cs typeface="华文新魏" pitchFamily="2" charset="-122"/>
                </a:rPr>
                <a:t>d. I think my bafflement has been felt by other boys (and by girls as well) who grew up in dirt-poor farm country, by the docks, in the shadows of factories– any place where the fates of men and women are symmetrically bleak and grim. (Para. 7, L3)</a:t>
              </a:r>
            </a:p>
          </p:txBody>
        </p:sp>
      </p:grp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5114925" y="1435100"/>
            <a:ext cx="4067175" cy="3114675"/>
            <a:chOff x="4964528" y="1593377"/>
            <a:chExt cx="4065509" cy="3115661"/>
          </a:xfrm>
        </p:grpSpPr>
        <p:sp>
          <p:nvSpPr>
            <p:cNvPr id="34" name="Freeform 6"/>
            <p:cNvSpPr>
              <a:spLocks/>
            </p:cNvSpPr>
            <p:nvPr/>
          </p:nvSpPr>
          <p:spPr bwMode="auto">
            <a:xfrm rot="822209">
              <a:off x="4985851" y="1593377"/>
              <a:ext cx="4037389" cy="3109158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  <p:sp>
          <p:nvSpPr>
            <p:cNvPr id="69641" name="TextBox 28"/>
            <p:cNvSpPr txBox="1">
              <a:spLocks noChangeArrowheads="1"/>
            </p:cNvSpPr>
            <p:nvPr/>
          </p:nvSpPr>
          <p:spPr bwMode="auto">
            <a:xfrm rot="812659">
              <a:off x="4964528" y="1815500"/>
              <a:ext cx="4065509" cy="28935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1" lang="zh-CN" altLang="en-US" sz="260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  <a:cs typeface="华文新魏" pitchFamily="2" charset="-122"/>
                </a:rPr>
                <a:t>我认为别的男孩（女孩也一样）也会有我这样的迷惑，只要他们成长于一贫如洗的农村，成长于码头边或工厂附近</a:t>
              </a:r>
              <a:r>
                <a:rPr kumimoji="1" lang="en-US" altLang="zh-CN" sz="260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  <a:cs typeface="华文新魏" pitchFamily="2" charset="-122"/>
                </a:rPr>
                <a:t>——</a:t>
              </a:r>
              <a:r>
                <a:rPr kumimoji="1" lang="zh-CN" altLang="en-US" sz="260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  <a:cs typeface="华文新魏" pitchFamily="2" charset="-122"/>
                </a:rPr>
                <a:t>成长于任何让男人和女人的命运同样苍白和严酷的地方。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357188" y="1860550"/>
          <a:ext cx="8501152" cy="382737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857784"/>
                <a:gridCol w="3643368"/>
              </a:tblGrid>
              <a:tr h="5316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    Functional</a:t>
                      </a:r>
                      <a:r>
                        <a:rPr lang="en-US" altLang="zh-CN" sz="2600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Patterns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6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Functions &amp; Usages</a:t>
                      </a:r>
                      <a:endParaRPr lang="zh-CN" altLang="en-US" sz="26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/>
                </a:tc>
              </a:tr>
              <a:tr h="930374">
                <a:tc>
                  <a:txBody>
                    <a:bodyPr/>
                    <a:lstStyle/>
                    <a:p>
                      <a:pPr marL="355600" indent="-355600">
                        <a:lnSpc>
                          <a:spcPct val="100000"/>
                        </a:lnSpc>
                        <a:spcBef>
                          <a:spcPct val="50000"/>
                        </a:spcBef>
                        <a:buNone/>
                        <a:defRPr/>
                      </a:pPr>
                      <a:r>
                        <a:rPr kumimoji="1" lang="en-US" altLang="zh-CN" sz="2400" dirty="0" smtClean="0">
                          <a:latin typeface="Helvetica"/>
                        </a:rPr>
                        <a:t>1</a:t>
                      </a:r>
                      <a:r>
                        <a:rPr lang="en-US" altLang="zh-CN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Sb.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for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else. This </a:t>
                      </a: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is what sb. is for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— sb. is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like …</a:t>
                      </a:r>
                      <a:endParaRPr kumimoji="1" lang="en-US" altLang="zh-CN" sz="2400" b="1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Helvetica" pitchFamily="2" charset="0"/>
                        <a:ea typeface="华文楷体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ct val="50000"/>
                        </a:spcBef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用于形容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某人做某事是为了</a:t>
                      </a:r>
                      <a:r>
                        <a:rPr kumimoji="1" lang="en-US" altLang="zh-CN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…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en-US" altLang="zh-CN" sz="24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974390">
                <a:tc>
                  <a:txBody>
                    <a:bodyPr/>
                    <a:lstStyle/>
                    <a:p>
                      <a:pPr marL="355600" indent="-355600">
                        <a:lnSpc>
                          <a:spcPct val="100000"/>
                        </a:lnSpc>
                      </a:pP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2. Sb. could no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 more 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than  do </a:t>
                      </a:r>
                      <a:r>
                        <a:rPr lang="en-US" sz="2400" kern="1200" baseline="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400" kern="1200" baseline="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 </a:t>
                      </a: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…</a:t>
                      </a:r>
                      <a:endParaRPr lang="zh-CN" altLang="en-US" sz="2400" kern="1200" dirty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某人两件事情都无法做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zh-CN" altLang="en-US" sz="24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anchor="ctr"/>
                </a:tc>
              </a:tr>
              <a:tr h="1132639">
                <a:tc>
                  <a:txBody>
                    <a:bodyPr/>
                    <a:lstStyle/>
                    <a:p>
                      <a:pPr marL="355600" marR="0" indent="-3556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3. 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No doubt, had sb. taken a more adj. look/view at </a:t>
                      </a:r>
                      <a:r>
                        <a:rPr lang="en-US" altLang="zh-CN" sz="24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sb. would have done </a:t>
                      </a:r>
                      <a:r>
                        <a:rPr lang="en-US" altLang="zh-CN" sz="24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altLang="zh-CN" sz="24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else.</a:t>
                      </a:r>
                      <a:endParaRPr lang="zh-CN" altLang="en-US" sz="2400" kern="1200" dirty="0" smtClean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某人对某事的反思</a:t>
                      </a:r>
                      <a:r>
                        <a:rPr kumimoji="1" lang="en-US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4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pic>
        <p:nvPicPr>
          <p:cNvPr id="56340" name="Picture 2" descr="H:\2015年修改\图片1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22947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428625" y="1306504"/>
            <a:ext cx="3929063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①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锻接，焊接（金属）</a:t>
            </a:r>
            <a:r>
              <a:rPr 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；</a:t>
            </a:r>
            <a:endParaRPr lang="en-US" alt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②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使联合；使成为整体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6419850" y="1436688"/>
            <a:ext cx="1652588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latin typeface="Helvetica" pitchFamily="2" charset="0"/>
              </a:rPr>
              <a:t>weld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78313" y="1643063"/>
            <a:ext cx="1651000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3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14414" y="4467527"/>
            <a:ext cx="3119481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+mj-lt"/>
                <a:ea typeface="+mn-ea"/>
              </a:rPr>
              <a:t>weld/ 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</a:rPr>
              <a:t>individual effort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14414" y="5099045"/>
            <a:ext cx="6777037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 dirty="0"/>
              <a:t>Any business, if it wants to succeed, must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weld</a:t>
            </a:r>
            <a:r>
              <a:rPr lang="en-US" altLang="zh-CN" sz="2400" dirty="0"/>
              <a:t> individual efforts into a true team.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14414" y="2714620"/>
            <a:ext cx="18272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14414" y="3143245"/>
            <a:ext cx="6858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任何企业，如果想要成功，都必须将个人的努力融合到真正的团队中。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4414" y="3971920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49166" name="Picture 3" descr="H:\2015年修改\图片1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3" grpId="0" animBg="1"/>
      <p:bldP spid="14" grpId="0"/>
      <p:bldP spid="23" grpId="0"/>
      <p:bldP spid="3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57188" y="1322388"/>
            <a:ext cx="4286250" cy="90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①使润滑；给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…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加润滑剂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/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油</a:t>
            </a:r>
            <a:endParaRPr lang="en-US" alt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②使顺利进行；促进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6567488" y="1428750"/>
            <a:ext cx="2219325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600" b="1">
                <a:latin typeface="Helvetica" pitchFamily="2" charset="0"/>
              </a:rPr>
              <a:t>lubricate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21188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85852" y="4429132"/>
            <a:ext cx="406800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lubricate/ social interactions 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85852" y="4929188"/>
            <a:ext cx="6300788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 dirty="0"/>
              <a:t>In a certain sense, coffee can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lubricate</a:t>
            </a:r>
            <a:r>
              <a:rPr lang="en-US" altLang="zh-CN" sz="2400" dirty="0"/>
              <a:t> social interactions and even the relationship between co-workers.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85852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85852" y="3143250"/>
            <a:ext cx="6516688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在某种意义上，咖啡能够使社交顺利进行，甚至促进同事之间的关系。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85852" y="4008438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0190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3" grpId="0" animBg="1"/>
      <p:bldP spid="14" grpId="0"/>
      <p:bldP spid="23" grpId="0"/>
      <p:bldP spid="3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143000" y="1285875"/>
            <a:ext cx="2468563" cy="90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从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…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中取出</a:t>
            </a:r>
            <a:endParaRPr lang="en-US" alt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从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…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中提炼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527675" y="1428750"/>
            <a:ext cx="3616325" cy="5667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3700"/>
              </a:lnSpc>
            </a:pPr>
            <a:r>
              <a:rPr lang="en-US" altLang="zh-CN" sz="2600" b="1">
                <a:latin typeface="Helvetica" pitchFamily="2" charset="0"/>
              </a:rPr>
              <a:t>extract sth. from sth.</a:t>
            </a:r>
            <a:endParaRPr lang="zh-CN" altLang="zh-CN" sz="2600" b="1">
              <a:latin typeface="Helvetica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11563" y="1538288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85901" y="4538988"/>
            <a:ext cx="2857471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extract… from/ cues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</a:t>
            </a:r>
            <a:endParaRPr lang="en-US" altLang="zh-CN" sz="2400" dirty="0">
              <a:solidFill>
                <a:srgbClr val="984807"/>
              </a:solidFill>
              <a:latin typeface="+mn-lt"/>
              <a:ea typeface="+mn-ea"/>
            </a:endParaRP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85901" y="5027630"/>
            <a:ext cx="7072313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400" dirty="0">
                <a:latin typeface="Helvetica" pitchFamily="2" charset="0"/>
              </a:rPr>
              <a:t>A good detective can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extract</a:t>
            </a:r>
            <a:r>
              <a:rPr lang="en-US" altLang="zh-CN" sz="2400" dirty="0">
                <a:latin typeface="Helvetica" pitchFamily="2" charset="0"/>
              </a:rPr>
              <a:t> a lot of information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from </a:t>
            </a:r>
            <a:r>
              <a:rPr lang="en-US" altLang="zh-CN" sz="2400" dirty="0">
                <a:latin typeface="Helvetica" pitchFamily="2" charset="0"/>
              </a:rPr>
              <a:t>very few cues.</a:t>
            </a:r>
            <a:endParaRPr kumimoji="1" lang="en-US" altLang="zh-CN" sz="2400" dirty="0">
              <a:latin typeface="Helvetica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85901" y="2708292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85901" y="3170255"/>
            <a:ext cx="6516687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一个好的侦探可以从少量的线索当中得到大量的信息。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85901" y="4079892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1214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3" grpId="0" animBg="1"/>
      <p:bldP spid="14" grpId="0"/>
      <p:bldP spid="23" grpId="0"/>
      <p:bldP spid="3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42938" y="1571625"/>
            <a:ext cx="2857500" cy="528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迎合；满足；投合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551488" y="1531938"/>
            <a:ext cx="2973387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600" b="1" dirty="0">
                <a:latin typeface="Helvetica" pitchFamily="2" charset="0"/>
              </a:rPr>
              <a:t>cater to sb</a:t>
            </a:r>
            <a:r>
              <a:rPr lang="en-US" altLang="zh-CN" sz="2600" b="1" dirty="0" smtClean="0">
                <a:latin typeface="Helvetica" pitchFamily="2" charset="0"/>
              </a:rPr>
              <a:t>./</a:t>
            </a:r>
            <a:r>
              <a:rPr lang="en-US" altLang="zh-CN" sz="2600" b="1" dirty="0" err="1">
                <a:latin typeface="Helvetica" pitchFamily="2" charset="0"/>
              </a:rPr>
              <a:t>sth</a:t>
            </a:r>
            <a:r>
              <a:rPr lang="en-US" altLang="zh-CN" sz="2600" b="1" dirty="0">
                <a:latin typeface="Helvetica" pitchFamily="2" charset="0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0438" y="1643063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93838" y="4545316"/>
            <a:ext cx="288000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functional/ cater to)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93838" y="5033958"/>
            <a:ext cx="69215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400" dirty="0"/>
              <a:t>A good website must be functional so as to 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cater to </a:t>
            </a:r>
            <a:r>
              <a:rPr lang="en-US" altLang="zh-CN" sz="2400" dirty="0"/>
              <a:t>every visitor's wants and needs.</a:t>
            </a:r>
            <a:endParaRPr kumimoji="1" lang="en-US" altLang="zh-CN" sz="2400" b="1" i="1" dirty="0">
              <a:latin typeface="Helvetica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93838" y="2714620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93838" y="3221033"/>
            <a:ext cx="6778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好网站必须极具功能性以满足每一个访问者的期望和需求。</a:t>
            </a:r>
            <a:endParaRPr lang="en-US" altLang="zh-CN" sz="2400" dirty="0"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293838" y="4086220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2238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3" grpId="0" animBg="1"/>
      <p:bldP spid="14" grpId="0"/>
      <p:bldP spid="23" grpId="0"/>
      <p:bldP spid="3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041395" y="1285875"/>
            <a:ext cx="2816225" cy="9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使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…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摆脱</a:t>
            </a:r>
            <a:endParaRPr lang="en-US" alt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  <a:p>
            <a:pPr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使</a:t>
            </a:r>
            <a:r>
              <a:rPr lang="en-US" altLang="zh-CN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…</a:t>
            </a: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不受束缚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285853" y="4357694"/>
            <a:ext cx="2928957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emancipate sb. from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85875" y="5000625"/>
            <a:ext cx="657225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/>
              <a:t>When I was 18, I went to college and got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2" charset="0"/>
              </a:rPr>
              <a:t>emancipated from </a:t>
            </a:r>
            <a:r>
              <a:rPr lang="en-US" altLang="zh-CN" sz="2400"/>
              <a:t>my parents.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387975" y="1500188"/>
            <a:ext cx="3446463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600" b="1">
                <a:latin typeface="Helvetica" pitchFamily="2" charset="0"/>
              </a:rPr>
              <a:t>emancipate sb. from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11550" y="1681163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14438" y="2708275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85875" y="3284538"/>
            <a:ext cx="685006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altLang="zh-CN" sz="2400" dirty="0">
                <a:latin typeface="华文行楷" pitchFamily="2" charset="-122"/>
                <a:ea typeface="华文行楷" pitchFamily="2" charset="-122"/>
              </a:rPr>
              <a:t>18</a:t>
            </a:r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岁时，我上了大学，从父母的束缚中解放了出来。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4438" y="3786188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3262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 cstate="print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85786" y="1285875"/>
            <a:ext cx="2806700" cy="9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（有）发言权</a:t>
            </a:r>
            <a:endParaRPr lang="en-US" alt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  <a:p>
            <a:pPr>
              <a:lnSpc>
                <a:spcPts val="3400"/>
              </a:lnSpc>
              <a:spcAft>
                <a:spcPts val="0"/>
              </a:spcAft>
              <a:defRPr/>
            </a:pPr>
            <a:r>
              <a:rPr lang="zh-CN" altLang="en-US" sz="2400" b="1" kern="100" dirty="0">
                <a:latin typeface="楷体_GB2312" pitchFamily="49" charset="-122"/>
                <a:ea typeface="楷体_GB2312" pitchFamily="49" charset="-122"/>
                <a:cs typeface="Times New Roman"/>
              </a:rPr>
              <a:t>（有）发言机会</a:t>
            </a:r>
            <a:endParaRPr lang="zh-CN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000625" y="1500188"/>
            <a:ext cx="4143375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600" b="1">
                <a:latin typeface="Helvetica" pitchFamily="2" charset="0"/>
              </a:rPr>
              <a:t>(have) a say on/over sth.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7563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13" name="文本框 5"/>
          <p:cNvSpPr txBox="1"/>
          <p:nvPr/>
        </p:nvSpPr>
        <p:spPr>
          <a:xfrm>
            <a:off x="1357290" y="4286256"/>
            <a:ext cx="370800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have a say over/ property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357290" y="4929198"/>
            <a:ext cx="657225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400" dirty="0"/>
              <a:t>The only thing they want is to </a:t>
            </a:r>
            <a:r>
              <a:rPr kumimoji="1" lang="en-US" altLang="zh-CN" sz="2400" b="1" i="1" dirty="0">
                <a:solidFill>
                  <a:srgbClr val="FF6600"/>
                </a:solidFill>
                <a:latin typeface="Helvetica" pitchFamily="2" charset="0"/>
              </a:rPr>
              <a:t>have a say over</a:t>
            </a:r>
          </a:p>
          <a:p>
            <a:r>
              <a:rPr lang="en-US" altLang="zh-CN" sz="2400" dirty="0"/>
              <a:t>their own property.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57290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357290" y="3214686"/>
            <a:ext cx="63579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dirty="0">
                <a:latin typeface="华文行楷" pitchFamily="2" charset="-122"/>
                <a:ea typeface="华文行楷" pitchFamily="2" charset="-122"/>
              </a:rPr>
              <a:t>他们唯一想要的就是对自己的财产有发言权。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57290" y="3786190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pic>
        <p:nvPicPr>
          <p:cNvPr id="54286" name="Picture 3" descr="H:\2015年修改\图片1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7070725" cy="1163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3" grpId="0" animBg="1"/>
      <p:bldP spid="14" grpId="0"/>
      <p:bldP spid="23" grpId="0"/>
      <p:bldP spid="3" grpId="0"/>
      <p:bldP spid="2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9165</TotalTime>
  <Words>1653</Words>
  <Application>Microsoft Office PowerPoint</Application>
  <PresentationFormat>全屏显示(4:3)</PresentationFormat>
  <Paragraphs>179</Paragraphs>
  <Slides>24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24</vt:i4>
      </vt:variant>
    </vt:vector>
  </HeadingPairs>
  <TitlesOfParts>
    <vt:vector size="44" baseType="lpstr">
      <vt:lpstr>Arial</vt:lpstr>
      <vt:lpstr>宋体</vt:lpstr>
      <vt:lpstr>Calibri</vt:lpstr>
      <vt:lpstr>方正大黑简体</vt:lpstr>
      <vt:lpstr>Georgia</vt:lpstr>
      <vt:lpstr>Gulim</vt:lpstr>
      <vt:lpstr>华文彩云</vt:lpstr>
      <vt:lpstr>Bodoni MT Condensed</vt:lpstr>
      <vt:lpstr>HY견명조</vt:lpstr>
      <vt:lpstr>Times New Roman</vt:lpstr>
      <vt:lpstr>Helvetica</vt:lpstr>
      <vt:lpstr>楷体_GB2312</vt:lpstr>
      <vt:lpstr>华文楷体</vt:lpstr>
      <vt:lpstr>华文行楷</vt:lpstr>
      <vt:lpstr>PMingLiU</vt:lpstr>
      <vt:lpstr>华文新魏</vt:lpstr>
      <vt:lpstr>楷体</vt:lpstr>
      <vt:lpstr>Office 主题</vt:lpstr>
      <vt:lpstr>1_Office 主题</vt:lpstr>
      <vt:lpstr>2_Office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谢俊荣</cp:lastModifiedBy>
  <cp:revision>731</cp:revision>
  <dcterms:modified xsi:type="dcterms:W3CDTF">2018-05-31T02:17:23Z</dcterms:modified>
</cp:coreProperties>
</file>